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56" r:id="rId1"/>
  </p:sldMasterIdLst>
  <p:notesMasterIdLst>
    <p:notesMasterId r:id="rId31"/>
  </p:notesMasterIdLst>
  <p:sldIdLst>
    <p:sldId id="256" r:id="rId2"/>
    <p:sldId id="312" r:id="rId3"/>
    <p:sldId id="293" r:id="rId4"/>
    <p:sldId id="295" r:id="rId5"/>
    <p:sldId id="296" r:id="rId6"/>
    <p:sldId id="298" r:id="rId7"/>
    <p:sldId id="299" r:id="rId8"/>
    <p:sldId id="267" r:id="rId9"/>
    <p:sldId id="278" r:id="rId10"/>
    <p:sldId id="277" r:id="rId11"/>
    <p:sldId id="279" r:id="rId12"/>
    <p:sldId id="271" r:id="rId13"/>
    <p:sldId id="272" r:id="rId14"/>
    <p:sldId id="280" r:id="rId15"/>
    <p:sldId id="281" r:id="rId16"/>
    <p:sldId id="287" r:id="rId17"/>
    <p:sldId id="288" r:id="rId18"/>
    <p:sldId id="289" r:id="rId19"/>
    <p:sldId id="290" r:id="rId20"/>
    <p:sldId id="291" r:id="rId21"/>
    <p:sldId id="286" r:id="rId22"/>
    <p:sldId id="273" r:id="rId23"/>
    <p:sldId id="305" r:id="rId24"/>
    <p:sldId id="306" r:id="rId25"/>
    <p:sldId id="307" r:id="rId26"/>
    <p:sldId id="308" r:id="rId27"/>
    <p:sldId id="292" r:id="rId28"/>
    <p:sldId id="264" r:id="rId29"/>
    <p:sldId id="309" r:id="rId30"/>
  </p:sldIdLst>
  <p:sldSz cx="9144000" cy="5143500" type="screen16x9"/>
  <p:notesSz cx="6858000" cy="9144000"/>
  <p:embeddedFontLst>
    <p:embeddedFont>
      <p:font typeface="Century" panose="02040604050505020304" pitchFamily="18" charset="0"/>
      <p:regular r:id="rId32"/>
    </p:embeddedFont>
    <p:embeddedFont>
      <p:font typeface="Lato" panose="020B0604020202020204" charset="0"/>
      <p:regular r:id="rId33"/>
      <p:bold r:id="rId34"/>
      <p:italic r:id="rId35"/>
      <p:boldItalic r:id="rId36"/>
    </p:embeddedFont>
    <p:embeddedFont>
      <p:font typeface="Garamond" panose="02020404030301010803" pitchFamily="18" charset="0"/>
      <p:regular r:id="rId37"/>
      <p:bold r:id="rId38"/>
      <p:italic r:id="rId39"/>
    </p:embeddedFont>
    <p:embeddedFont>
      <p:font typeface="Segoe UI Black" panose="020B0A02040204020203" pitchFamily="34" charset="0"/>
      <p:bold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CFB4"/>
    <a:srgbClr val="DDBE99"/>
    <a:srgbClr val="EEDAC0"/>
    <a:srgbClr val="E6C9A1"/>
    <a:srgbClr val="DBB690"/>
    <a:srgbClr val="B0875C"/>
    <a:srgbClr val="DC3912"/>
    <a:srgbClr val="3366CC"/>
    <a:srgbClr val="EFDDC7"/>
    <a:srgbClr val="E6C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335" autoAdjust="0"/>
  </p:normalViewPr>
  <p:slideViewPr>
    <p:cSldViewPr snapToGrid="0">
      <p:cViewPr varScale="1">
        <p:scale>
          <a:sx n="136" d="100"/>
          <a:sy n="136" d="100"/>
        </p:scale>
        <p:origin x="89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5887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100" dirty="0">
                <a:latin typeface="Century" panose="02040604050505020304" pitchFamily="18" charset="0"/>
              </a:rPr>
              <a:t>Você sente alguma dificuldade de compreender receitas em livros ou sites de receitas?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419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100" dirty="0">
                <a:latin typeface="Century" panose="02040604050505020304" pitchFamily="18" charset="0"/>
              </a:rPr>
              <a:t>Em alguns sites as receitas são exibidas em grandes listas, você costuma se perder durante a execução da mesma?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7797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●"/>
              <a:tabLst/>
              <a:defRPr/>
            </a:pPr>
            <a:r>
              <a:rPr lang="pt-B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Você identifica facilmente possíveis receitas através dos ingredientes existentes na sua despensa?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9146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678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91AEB774-2429-4CF9-95DD-E8C696369258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85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AB3C0-1840-4FEC-9C5F-FD9765B274C1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1222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A82C-2677-4B66-83C3-FA9BEAAF75BB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963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68C44-8D60-4BF6-98B9-D3DAB060066A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48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4AF2-2D16-4CED-90E4-E65CE27E2FFF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437716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E175-4820-488A-97FA-D744E24BFD72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785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A2551-9FAA-4149-A612-61A0DBABA009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541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0BF0F-F34D-4325-9E0B-6DCDBF9FFF5A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989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62620-656C-4EFC-828F-ECF97A37F97F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501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83952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374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81F14-DC15-4347-B582-FE2748605A48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3728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F6AC-01AD-45C4-A371-B4B856139393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039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7FC02-1634-427E-B7A2-82A5E86581C9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37338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E946-8600-44F1-A09F-46D57A0E312C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4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267A2-EAF5-491C-BC1D-007709950A82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990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3A26-8204-4DA6-86A8-5505588E8F8A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18976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69A9D-B1D2-42D2-B5C5-762B7103B51B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59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F31FF-3711-4132-AEA4-BE065C7A02AE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12466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23D45C6-05EC-4599-B962-AB6943EDC7B3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‹nº›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287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  <p:sldLayoutId id="2147483874" r:id="rId18"/>
    <p:sldLayoutId id="2147483875" r:id="rId19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1338967" y="1353969"/>
            <a:ext cx="5017500" cy="1578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6000" dirty="0">
                <a:latin typeface="Century" panose="02040604050505020304" pitchFamily="18" charset="0"/>
              </a:rPr>
              <a:t>Let’s Cook</a:t>
            </a:r>
          </a:p>
          <a:p>
            <a:pPr lvl="0" algn="l">
              <a:spcBef>
                <a:spcPts val="0"/>
              </a:spcBef>
              <a:buNone/>
            </a:pPr>
            <a:br>
              <a:rPr lang="pt-BR" sz="2400" dirty="0">
                <a:latin typeface="Century" panose="02040604050505020304" pitchFamily="18" charset="0"/>
              </a:rPr>
            </a:br>
            <a:r>
              <a:rPr lang="pt-BR" sz="2400" dirty="0">
                <a:latin typeface="Century" panose="02040604050505020304" pitchFamily="18" charset="0"/>
              </a:rPr>
              <a:t>	   Inovação Tecnológica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407" y="1408035"/>
            <a:ext cx="968130" cy="96813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4AB54D0-FBB0-4488-A6D3-D6B8E0893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F464D7C5-3DDC-4681-BEEB-B112954CD2C3}"/>
              </a:ext>
            </a:extLst>
          </p:cNvPr>
          <p:cNvSpPr txBox="1"/>
          <p:nvPr/>
        </p:nvSpPr>
        <p:spPr>
          <a:xfrm>
            <a:off x="2952189" y="777834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Encontrar receitas.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9AA9664-9F41-4180-B39E-759CD9DB47F0}"/>
              </a:ext>
            </a:extLst>
          </p:cNvPr>
          <p:cNvSpPr txBox="1"/>
          <p:nvPr/>
        </p:nvSpPr>
        <p:spPr>
          <a:xfrm>
            <a:off x="2952189" y="1766295"/>
            <a:ext cx="4268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Identificação dos ingredientes.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4A59041-CB82-48A9-8A78-24C0608EDD61}"/>
              </a:ext>
            </a:extLst>
          </p:cNvPr>
          <p:cNvSpPr txBox="1"/>
          <p:nvPr/>
        </p:nvSpPr>
        <p:spPr>
          <a:xfrm>
            <a:off x="2952188" y="2789382"/>
            <a:ext cx="5393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Compreender o como preparar a receita.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82D3EAE-51F2-4171-A320-4B5E8FB2A4EB}"/>
              </a:ext>
            </a:extLst>
          </p:cNvPr>
          <p:cNvSpPr txBox="1"/>
          <p:nvPr/>
        </p:nvSpPr>
        <p:spPr>
          <a:xfrm>
            <a:off x="2952190" y="3812469"/>
            <a:ext cx="25923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Publicar uma receita.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CBFF47-7ECE-4482-9D57-EAD134FC2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185" y="372795"/>
            <a:ext cx="1230959" cy="43891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F1A6E65-56C6-4E19-901A-B159048E1E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98735" y="4368315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10</a:t>
            </a:fld>
            <a:endParaRPr lang="pt-BR" sz="1000" dirty="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716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DC22E-FCB3-486A-B6C0-453CEA94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Century" panose="02040604050505020304" pitchFamily="18" charset="0"/>
              </a:rPr>
              <a:t>Pesquisa de Mercado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F35742-F3A3-4093-90B8-7688C866E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1" y="1966936"/>
            <a:ext cx="7200897" cy="2489202"/>
          </a:xfrm>
        </p:spPr>
        <p:txBody>
          <a:bodyPr/>
          <a:lstStyle/>
          <a:p>
            <a:r>
              <a:rPr lang="pt-BR" dirty="0">
                <a:latin typeface="Century" panose="02040604050505020304" pitchFamily="18" charset="0"/>
              </a:rPr>
              <a:t>Receitas mal formuladas.</a:t>
            </a:r>
          </a:p>
          <a:p>
            <a:r>
              <a:rPr lang="pt-BR" dirty="0">
                <a:latin typeface="Century" panose="02040604050505020304" pitchFamily="18" charset="0"/>
              </a:rPr>
              <a:t>Falta de assistência no preparo de uma receita.</a:t>
            </a:r>
          </a:p>
          <a:p>
            <a:r>
              <a:rPr lang="pt-BR" dirty="0">
                <a:latin typeface="Century" panose="02040604050505020304" pitchFamily="18" charset="0"/>
              </a:rPr>
              <a:t>Elementos de medidas incoerentes.</a:t>
            </a:r>
          </a:p>
          <a:p>
            <a:r>
              <a:rPr lang="pt-BR" dirty="0">
                <a:latin typeface="Century" panose="02040604050505020304" pitchFamily="18" charset="0"/>
              </a:rPr>
              <a:t>Dificuldade na procura de receitas com ingredientes da despensa.</a:t>
            </a:r>
          </a:p>
          <a:p>
            <a:r>
              <a:rPr lang="pt-BR" dirty="0">
                <a:latin typeface="Century" panose="02040604050505020304" pitchFamily="18" charset="0"/>
              </a:rPr>
              <a:t>Linguagem complexa.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F5B8D0-620E-4075-98FA-FB2DA643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11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4388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400" dirty="0">
                <a:latin typeface="Century" panose="02040604050505020304" pitchFamily="18" charset="0"/>
              </a:rPr>
              <a:t>Dificuldade de compreender receitas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6" name="Oval 5"/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Oval 6"/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708C451-68F2-4A8C-B354-2DD8653DA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92306" y="1894364"/>
            <a:ext cx="2561110" cy="2489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F306681-1C2B-4AD3-97F6-E18172F0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12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93183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6" y="684068"/>
            <a:ext cx="8486773" cy="977900"/>
          </a:xfrm>
        </p:spPr>
        <p:txBody>
          <a:bodyPr>
            <a:noAutofit/>
          </a:bodyPr>
          <a:lstStyle/>
          <a:p>
            <a:r>
              <a:rPr lang="pt-BR" sz="2400" dirty="0">
                <a:latin typeface="Century" panose="02040604050505020304" pitchFamily="18" charset="0"/>
              </a:rPr>
              <a:t>Receitas são exibidas em grandes listas</a:t>
            </a:r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BB401C2E-216A-40B2-8517-0F5861A45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2802" y="1894364"/>
            <a:ext cx="2654778" cy="2489200"/>
          </a:xfrm>
        </p:spPr>
      </p:pic>
      <p:sp>
        <p:nvSpPr>
          <p:cNvPr id="15" name="TextBox 4">
            <a:extLst>
              <a:ext uri="{FF2B5EF4-FFF2-40B4-BE49-F238E27FC236}">
                <a16:creationId xmlns:a16="http://schemas.microsoft.com/office/drawing/2014/main" id="{55695796-5C19-4D70-AE64-D30018DDDF2C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C4DACA1A-6553-4A2F-B625-883AC195F322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Oval 6">
            <a:extLst>
              <a:ext uri="{FF2B5EF4-FFF2-40B4-BE49-F238E27FC236}">
                <a16:creationId xmlns:a16="http://schemas.microsoft.com/office/drawing/2014/main" id="{A04E15A2-1C51-4C6E-A4C4-9232E4FCFF91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F1C04BA-83BD-417F-8996-48A763BE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13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41906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7696E3-9FC0-489A-8192-855E6C3C1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73" y="785169"/>
            <a:ext cx="7539401" cy="1020284"/>
          </a:xfrm>
        </p:spPr>
        <p:txBody>
          <a:bodyPr>
            <a:noAutofit/>
          </a:bodyPr>
          <a:lstStyle/>
          <a:p>
            <a:r>
              <a:rPr lang="pt-BR" sz="2400" dirty="0">
                <a:latin typeface="Century" panose="02040604050505020304" pitchFamily="18" charset="0"/>
              </a:rPr>
              <a:t>Identificação de receitas através dos ingredientes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D3B59C13-CAF8-40AD-85DE-5A7EB0DC717C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92256597-1AEE-43FC-A15E-EE04FA307D7B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001DEEB7-6E46-4A6C-8B2E-05A8561A2311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8580E0C-DA60-47D9-AAA3-D41BA74FA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269" y="1879076"/>
            <a:ext cx="2585367" cy="25197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CF8F6A-27DC-4E57-BD15-1E14582A4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14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05088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C32B0-9D04-40E7-BA4A-AD88BD884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24" y="736600"/>
            <a:ext cx="8436655" cy="977900"/>
          </a:xfrm>
        </p:spPr>
        <p:txBody>
          <a:bodyPr>
            <a:noAutofit/>
          </a:bodyPr>
          <a:lstStyle/>
          <a:p>
            <a:r>
              <a:rPr lang="pt-BR" sz="2400" dirty="0">
                <a:latin typeface="Century" panose="02040604050505020304" pitchFamily="18" charset="0"/>
              </a:rPr>
              <a:t>Você utilizaria um aplicativo capaz de identificar receitas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39A010D-3C5B-4908-ABD6-DF8F94933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634" y="1903632"/>
            <a:ext cx="2617674" cy="2489200"/>
          </a:xfr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A09A3EF8-2ED9-42FA-8515-89031A6C9CFA}"/>
              </a:ext>
            </a:extLst>
          </p:cNvPr>
          <p:cNvSpPr txBox="1"/>
          <p:nvPr/>
        </p:nvSpPr>
        <p:spPr>
          <a:xfrm>
            <a:off x="4829175" y="2400300"/>
            <a:ext cx="5132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Sim</a:t>
            </a:r>
          </a:p>
          <a:p>
            <a:endParaRPr lang="pt-BR" dirty="0"/>
          </a:p>
          <a:p>
            <a:r>
              <a:rPr lang="pt-BR" dirty="0"/>
              <a:t>Não</a:t>
            </a:r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DD0D3A89-9C56-45A1-8B3A-D8738BBE2265}"/>
              </a:ext>
            </a:extLst>
          </p:cNvPr>
          <p:cNvSpPr/>
          <p:nvPr/>
        </p:nvSpPr>
        <p:spPr>
          <a:xfrm>
            <a:off x="4676775" y="2476500"/>
            <a:ext cx="152400" cy="152400"/>
          </a:xfrm>
          <a:prstGeom prst="ellipse">
            <a:avLst/>
          </a:prstGeom>
          <a:solidFill>
            <a:srgbClr val="B0875C"/>
          </a:solidFill>
          <a:ln>
            <a:solidFill>
              <a:srgbClr val="B087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12E5CEC5-D81E-49A5-B834-889181659A6B}"/>
              </a:ext>
            </a:extLst>
          </p:cNvPr>
          <p:cNvSpPr/>
          <p:nvPr/>
        </p:nvSpPr>
        <p:spPr>
          <a:xfrm>
            <a:off x="4676775" y="2895599"/>
            <a:ext cx="152400" cy="152400"/>
          </a:xfrm>
          <a:prstGeom prst="ellipse">
            <a:avLst/>
          </a:prstGeom>
          <a:solidFill>
            <a:srgbClr val="DBB690"/>
          </a:solidFill>
          <a:ln>
            <a:solidFill>
              <a:srgbClr val="DBB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9FCD7E-FAC2-4DC9-8251-28A16F9E8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15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10006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3B656-E6A3-41EF-BC36-C709B25F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 de Receitas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6D7F93-C39A-4703-84C9-580D066E0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402F96-7DA1-44E0-85AD-FDCA12EAE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16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062165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60DC9-D42F-4051-B766-95E60BF8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Publicar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20D25E-72DE-47AD-89EE-68A0714D0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705572-9301-4F12-8F98-0409335A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17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110792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0A81F4-2107-4D11-ADB8-197A92DA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 de Compras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F7BE49-8AED-41E8-8B03-6EA68EC72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C914E4-A77A-45EF-B32C-20D8A624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18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72526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38CD4B-F7A1-46AF-93FD-51100C677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Despensa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3EA604-FBF6-42E7-A6FC-F12BB7603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B657E0-F80E-4243-BAB3-D6D258ED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19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30148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D84F6-00C7-4870-8FC5-B2B08FEE9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209A23-40FA-426C-AA57-7F2974D85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589" y="1733547"/>
            <a:ext cx="4102100" cy="2952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Professor Orientador: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André Miranda Pimenta.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Professor Avaliador: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Alexandre Dequech.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Profissional Convidado: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Pessoa</a:t>
            </a:r>
          </a:p>
          <a:p>
            <a:pPr marL="0" indent="0">
              <a:buNone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AE261A-1E13-411A-B179-D37BCB7E1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Fabio Henrique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Henrique Merlin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Marcelo Rivera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Rodrigo Rivera</a:t>
            </a:r>
            <a:endParaRPr lang="pt-BR" sz="1800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4C0168C-C44B-4405-B122-3510C4E5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56904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E7EC1-9BB2-45BB-9EA5-1A8D20DCC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Preparo Interativo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242DDE-FB05-4A6E-853D-7C2C6BF4D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C9FA9B-1881-41AF-8FFC-158D28C4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20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88401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11B4C-A7E6-48B5-A983-DDE2293F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66" y="1038173"/>
            <a:ext cx="7200897" cy="977900"/>
          </a:xfrm>
        </p:spPr>
        <p:txBody>
          <a:bodyPr/>
          <a:lstStyle/>
          <a:p>
            <a:r>
              <a:rPr lang="pt-BR" dirty="0"/>
              <a:t>Comparativo das plataformas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4D15D7-8E24-4F27-9060-55DB1768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5" y="2016073"/>
            <a:ext cx="8321040" cy="2172774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E5C518-B9C3-40EF-9327-DEEB83FC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21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3182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895350" y="805550"/>
            <a:ext cx="7422000" cy="2911200"/>
          </a:xfrm>
          <a:prstGeom prst="rect">
            <a:avLst/>
          </a:prstGeom>
        </p:spPr>
        <p:txBody>
          <a:bodyPr/>
          <a:lstStyle>
            <a:lvl1pPr marL="2143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5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3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1572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2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5001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accent1"/>
              </a:buClr>
              <a:buSzPct val="115000"/>
              <a:buFont typeface="Arial"/>
              <a:buChar char="•"/>
              <a:defRPr sz="105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latin typeface="Century" panose="02040604050505020304" pitchFamily="18" charset="0"/>
              </a:rPr>
              <a:t>Receitas padronizadas.</a:t>
            </a:r>
          </a:p>
          <a:p>
            <a:r>
              <a:rPr lang="pt-BR" sz="2400" dirty="0">
                <a:latin typeface="Century" panose="02040604050505020304" pitchFamily="18" charset="0"/>
              </a:rPr>
              <a:t>Preparo interativo, que auxilia o cozinheiro.</a:t>
            </a:r>
          </a:p>
          <a:p>
            <a:r>
              <a:rPr lang="pt-BR" sz="2400" dirty="0">
                <a:latin typeface="Century" panose="02040604050505020304" pitchFamily="18" charset="0"/>
              </a:rPr>
              <a:t>Padronização de medidas.</a:t>
            </a:r>
          </a:p>
          <a:p>
            <a:r>
              <a:rPr lang="pt-BR" sz="2400" dirty="0">
                <a:latin typeface="Century" panose="02040604050505020304" pitchFamily="18" charset="0"/>
              </a:rPr>
              <a:t>Módulo de despensa vínculado as receitas.</a:t>
            </a:r>
          </a:p>
          <a:p>
            <a:r>
              <a:rPr lang="pt-BR" sz="2400" dirty="0">
                <a:latin typeface="Century" panose="02040604050505020304" pitchFamily="18" charset="0"/>
              </a:rPr>
              <a:t>Sugestões inteligentes.</a:t>
            </a:r>
          </a:p>
          <a:p>
            <a:r>
              <a:rPr lang="pt-BR" sz="2400" dirty="0">
                <a:latin typeface="Century" panose="02040604050505020304" pitchFamily="18" charset="0"/>
              </a:rPr>
              <a:t>Lista de compras.</a:t>
            </a:r>
          </a:p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606DFF6-3C2D-4313-8E75-28234FBF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22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826689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32352" y="2003948"/>
            <a:ext cx="1117499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3071" y="2426097"/>
            <a:ext cx="2056062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42760" y="2003948"/>
            <a:ext cx="3569720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Code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36145"/>
            <a:ext cx="1970755" cy="1970755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6576" y="427260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23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31569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5104" y="1997222"/>
            <a:ext cx="791995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3071" y="2426097"/>
            <a:ext cx="2056062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416021" y="2009305"/>
            <a:ext cx="1365932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NetBeans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41502"/>
            <a:ext cx="1970755" cy="1960041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6576" y="427260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24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89438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8135" y="1993900"/>
            <a:ext cx="1365932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Hibernate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8688" y="2426097"/>
            <a:ext cx="2044827" cy="2056062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60877" y="1993900"/>
            <a:ext cx="1076219" cy="432197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13610" y="2467760"/>
            <a:ext cx="1970755" cy="1907524"/>
          </a:xfr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6576" y="427260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25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60620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1898-9806-49A4-8D3E-2384DF32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640472-342B-4FA6-9484-DA1D7913D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8134" y="1993900"/>
            <a:ext cx="1435397" cy="432197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0CA2CB4E-296A-48AC-A484-2284684C5A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68688" y="2448205"/>
            <a:ext cx="2044827" cy="2011845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D4E121-04B0-46EF-9879-0811F1120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60877" y="1993900"/>
            <a:ext cx="1076219" cy="432197"/>
          </a:xfrm>
        </p:spPr>
        <p:txBody>
          <a:bodyPr/>
          <a:lstStyle/>
          <a:p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WildFly</a:t>
            </a: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B2A28648-4C44-467A-A9F6-1A940A4730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139986" y="2467760"/>
            <a:ext cx="1918003" cy="1907524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798AD-964A-4154-82E5-838D1C64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6576" y="4272609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26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08104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DE5B7-CE76-4E01-9C7C-1E2624A5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Diagrama de Implantação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2EA4CE-C3EB-4AE9-813D-8ABDD2A86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Espaço Reservado para Conteúdo 4" descr="C:\PAP\git\letscookModelagem\Implantação\Implantação - Astah.png">
            <a:extLst>
              <a:ext uri="{FF2B5EF4-FFF2-40B4-BE49-F238E27FC236}">
                <a16:creationId xmlns:a16="http://schemas.microsoft.com/office/drawing/2014/main" id="{B58CF50A-B117-48BA-80F0-5C6B1C783A5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834" y="562708"/>
            <a:ext cx="4181735" cy="4035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C4DD2E36-21EB-4BCE-B6A9-E58513F15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6546" y="4580792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27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9240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Arredondado 4"/>
          <p:cNvSpPr/>
          <p:nvPr/>
        </p:nvSpPr>
        <p:spPr>
          <a:xfrm>
            <a:off x="1485900" y="1570600"/>
            <a:ext cx="6211389" cy="160506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hape 152"/>
          <p:cNvSpPr txBox="1">
            <a:spLocks/>
          </p:cNvSpPr>
          <p:nvPr/>
        </p:nvSpPr>
        <p:spPr>
          <a:xfrm>
            <a:off x="379517" y="1570601"/>
            <a:ext cx="8424154" cy="1605064"/>
          </a:xfrm>
          <a:prstGeom prst="rect">
            <a:avLst/>
          </a:prstGeom>
          <a:effectLst/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buSzPct val="100000"/>
              <a:buNone/>
              <a:defRPr sz="2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9pPr>
          </a:lstStyle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DEMONSTRAÇÃO </a:t>
            </a:r>
          </a:p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DO SISTEMA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EB6990-3F21-4C7D-9A62-74A499ABAC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66021" y="439593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28</a:t>
            </a:fld>
            <a:endParaRPr lang="pt-BR" sz="1000">
              <a:latin typeface="Lato" panose="020B06040202020202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Arredondado 4"/>
          <p:cNvSpPr/>
          <p:nvPr/>
        </p:nvSpPr>
        <p:spPr>
          <a:xfrm>
            <a:off x="1849901" y="1922293"/>
            <a:ext cx="5479367" cy="7927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hape 152"/>
          <p:cNvSpPr txBox="1">
            <a:spLocks/>
          </p:cNvSpPr>
          <p:nvPr/>
        </p:nvSpPr>
        <p:spPr>
          <a:xfrm>
            <a:off x="1849900" y="1912533"/>
            <a:ext cx="5479368" cy="659217"/>
          </a:xfrm>
          <a:prstGeom prst="rect">
            <a:avLst/>
          </a:prstGeom>
          <a:effectLst/>
        </p:spPr>
        <p:txBody>
          <a:bodyPr vert="horz" wrap="square" lIns="91425" tIns="91425" rIns="91425" bIns="91425" rtlCol="0" anchor="t" anchorCtr="0">
            <a:noAutofit/>
          </a:bodyPr>
          <a:lstStyle>
            <a:lvl1pPr lvl="0" algn="ctr" defTabSz="342900" rtl="0" eaLnBrk="1" latinLnBrk="0" hangingPunct="1">
              <a:spcBef>
                <a:spcPts val="0"/>
              </a:spcBef>
              <a:buSzPct val="100000"/>
              <a:buNone/>
              <a:defRPr sz="2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buSzPct val="100000"/>
              <a:defRPr sz="2400">
                <a:solidFill>
                  <a:schemeClr val="tx2"/>
                </a:solidFill>
              </a:defRPr>
            </a:lvl9pPr>
          </a:lstStyle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BANCA AVALIADORA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CEB6990-3F21-4C7D-9A62-74A499ABAC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966021" y="4395931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 panose="020B0604020202020204" charset="0"/>
              </a:rPr>
              <a:t>29</a:t>
            </a:fld>
            <a:endParaRPr lang="pt-BR" sz="1000">
              <a:latin typeface="Lat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688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95C2A-F77A-43BA-A4E2-6F46E6DC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dsadsa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54AC37-40B8-4745-ABE0-F09780E79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463409-FDD7-49C3-BD17-4129F2E88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3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07306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A89D50-A421-44F5-9F9A-A9396E712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TASTEMADE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2C4A33-CDB6-4CCA-A266-A1FBF09BC1F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Receitas em formato de vídeo.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Busca de receitas.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Categorias de receitas diversas como Natal, Ano Novo e Vegetarianas.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Tastemakers.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8BBF685-3303-4F4B-A0FA-9F8588533D4D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EEDAC0"/>
              </a:solidFill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9E7C359-496A-402E-AB62-9FC32B2E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" name="Espaço Reservado para Conteúdo 18">
            <a:extLst>
              <a:ext uri="{FF2B5EF4-FFF2-40B4-BE49-F238E27FC236}">
                <a16:creationId xmlns:a16="http://schemas.microsoft.com/office/drawing/2014/main" id="{6F55BA9B-F2D8-4B5F-A3D3-A76A960EF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334" y="736600"/>
            <a:ext cx="3670300" cy="3670300"/>
          </a:xfrm>
        </p:spPr>
      </p:pic>
    </p:spTree>
    <p:extLst>
      <p:ext uri="{BB962C8B-B14F-4D97-AF65-F5344CB8AC3E}">
        <p14:creationId xmlns:p14="http://schemas.microsoft.com/office/powerpoint/2010/main" val="2028638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1E62F242-3B78-4DFF-9D05-8E9509DF8709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A065EB-0DF3-4F0A-91EF-808A53E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YUMMLY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79D8F68-F83F-4101-8EC0-507142872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1334" y="693517"/>
            <a:ext cx="3670300" cy="367030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C4ED79-882C-4726-B832-DCC0F6DF9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Busca de Receitas abrangente.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Categorias de nutrição, alergias, dietas e entre outros.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Disponível apenas no idioma inglês.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9A0682-590E-4808-AF55-48FEF99E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88542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929A0E36-BC7A-4914-8042-B1F880B4CA68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3865D9-1203-4095-8E4F-C03DA404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TASTY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3A00C36-3444-44FD-904B-E889D4E0B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200" y="693517"/>
            <a:ext cx="3670300" cy="367030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4A97307-8DEF-4D9F-8CCE-7F26DF56E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Receitas em formato de vídeo.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Possui o foco na rede social Facebook.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Contém uma versão em português.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A9B457-ED8A-4E2F-BC79-1FA57F0B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89073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1E62F242-3B78-4DFF-9D05-8E9509DF8709}"/>
              </a:ext>
            </a:extLst>
          </p:cNvPr>
          <p:cNvSpPr/>
          <p:nvPr/>
        </p:nvSpPr>
        <p:spPr>
          <a:xfrm>
            <a:off x="4431323" y="457200"/>
            <a:ext cx="3846635" cy="4142935"/>
          </a:xfrm>
          <a:prstGeom prst="ellipse">
            <a:avLst/>
          </a:prstGeom>
          <a:solidFill>
            <a:srgbClr val="E6C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A065EB-0DF3-4F0A-91EF-808A53E5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TUDO GOSTOSO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C4ED79-882C-4726-B832-DCC0F6DF9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Possibilita enviar receitas.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Possui categorias de receitas rápidas, micro-ondas, vegetarianas e entre outros.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Contém quantidade de porções e tempo de preparo.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9A0682-590E-4808-AF55-48FEF99E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</a:t>
            </a:fld>
            <a:endParaRPr lang="pt-BR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91E62DE7-2225-4972-807C-532603E24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5375" y="693517"/>
            <a:ext cx="3670300" cy="3670300"/>
          </a:xfrm>
        </p:spPr>
      </p:pic>
    </p:spTree>
    <p:extLst>
      <p:ext uri="{BB962C8B-B14F-4D97-AF65-F5344CB8AC3E}">
        <p14:creationId xmlns:p14="http://schemas.microsoft.com/office/powerpoint/2010/main" val="1089735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19" y="1375566"/>
            <a:ext cx="8257832" cy="225285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971551" y="3773853"/>
            <a:ext cx="1157592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4.4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242902" y="3838736"/>
            <a:ext cx="1157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14.6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587395" y="642026"/>
            <a:ext cx="5957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Visualizações nos últimos 3 meses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981980" y="3798150"/>
            <a:ext cx="1157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161.9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014630" y="3779031"/>
            <a:ext cx="1470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11.0</a:t>
            </a:r>
          </a:p>
          <a:p>
            <a:r>
              <a:rPr lang="pt-B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Milhões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71E946-46B7-4FB0-AF63-5768B26B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8</a:t>
            </a:fld>
            <a:endParaRPr lang="pt-BR" sz="100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45783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11B4C-A7E6-48B5-A983-DDE2293F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066" y="1038173"/>
            <a:ext cx="7200897" cy="977900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Comparativo das plataformas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4D15D7-8E24-4F27-9060-55DB1768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5" y="2213189"/>
            <a:ext cx="8321040" cy="1778542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C2AD43-5FB1-4EB5-B9A7-33FFA5B6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65426" y="4476750"/>
            <a:ext cx="407023" cy="209550"/>
          </a:xfrm>
        </p:spPr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 smtClean="0">
                <a:latin typeface="Lato"/>
                <a:ea typeface="Lato"/>
                <a:cs typeface="Lato"/>
                <a:sym typeface="Lato"/>
              </a:rPr>
              <a:t>9</a:t>
            </a:fld>
            <a:endParaRPr lang="pt-BR" sz="10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6078032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2459</TotalTime>
  <Words>372</Words>
  <Application>Microsoft Office PowerPoint</Application>
  <PresentationFormat>Apresentação na tela (16:9)</PresentationFormat>
  <Paragraphs>127</Paragraphs>
  <Slides>29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5" baseType="lpstr">
      <vt:lpstr>Century</vt:lpstr>
      <vt:lpstr>Lato</vt:lpstr>
      <vt:lpstr>Garamond</vt:lpstr>
      <vt:lpstr>Segoe UI Black</vt:lpstr>
      <vt:lpstr>Arial</vt:lpstr>
      <vt:lpstr>Orgânico</vt:lpstr>
      <vt:lpstr>Let’s Cook      Inovação Tecnológica</vt:lpstr>
      <vt:lpstr>Equipe</vt:lpstr>
      <vt:lpstr>dsadsa</vt:lpstr>
      <vt:lpstr>TASTEMADE</vt:lpstr>
      <vt:lpstr>YUMMLY</vt:lpstr>
      <vt:lpstr>TASTY</vt:lpstr>
      <vt:lpstr>TUDO GOSTOSO</vt:lpstr>
      <vt:lpstr>Apresentação do PowerPoint</vt:lpstr>
      <vt:lpstr>Comparativo das plataformas</vt:lpstr>
      <vt:lpstr>Apresentação do PowerPoint</vt:lpstr>
      <vt:lpstr>Pesquisa de Mercado</vt:lpstr>
      <vt:lpstr>Dificuldade de compreender receitas</vt:lpstr>
      <vt:lpstr>Receitas são exibidas em grandes listas</vt:lpstr>
      <vt:lpstr>Identificação de receitas através dos ingredientes</vt:lpstr>
      <vt:lpstr>Você utilizaria um aplicativo capaz de identificar receitas</vt:lpstr>
      <vt:lpstr>Busca de Receitas</vt:lpstr>
      <vt:lpstr>Publicar</vt:lpstr>
      <vt:lpstr>Lista de Compras</vt:lpstr>
      <vt:lpstr>Despensa</vt:lpstr>
      <vt:lpstr>Preparo Interativo</vt:lpstr>
      <vt:lpstr>Comparativo das plataformas</vt:lpstr>
      <vt:lpstr>Apresentação do PowerPoint</vt:lpstr>
      <vt:lpstr>Tecnologias Utilizadas</vt:lpstr>
      <vt:lpstr>Tecnologias Utilizadas</vt:lpstr>
      <vt:lpstr>Tecnologias Utilizadas</vt:lpstr>
      <vt:lpstr>Tecnologias Utilizadas</vt:lpstr>
      <vt:lpstr>Diagrama de Implantação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Cook Inovação Tecnológica</dc:title>
  <dc:creator>Marcelo Rivera da Silva</dc:creator>
  <cp:lastModifiedBy>Marcelo Rivera da Silva</cp:lastModifiedBy>
  <cp:revision>87</cp:revision>
  <dcterms:modified xsi:type="dcterms:W3CDTF">2017-11-29T19:16:13Z</dcterms:modified>
</cp:coreProperties>
</file>